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6" r:id="rId2"/>
    <p:sldId id="26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8016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 autoAdjust="0"/>
  </p:normalViewPr>
  <p:slideViewPr>
    <p:cSldViewPr snapToGrid="0">
      <p:cViewPr varScale="1">
        <p:scale>
          <a:sx n="116" d="100"/>
          <a:sy n="116" d="100"/>
        </p:scale>
        <p:origin x="16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7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474398-1035-4061-9E75-C915F7FDF40A}" type="datetimeFigureOut">
              <a:rPr lang="en-US" smtClean="0"/>
              <a:t>7/15/2015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81086-9148-48CF-AD87-47C52A777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25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1143000"/>
            <a:ext cx="57594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81086-9148-48CF-AD87-47C52A777E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78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1143000"/>
            <a:ext cx="57594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81086-9148-48CF-AD87-47C52A777E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3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122363"/>
            <a:ext cx="9601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3602038"/>
            <a:ext cx="9601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CCFE-3B4E-4C96-BCD4-C806528F93DC}" type="datetimeFigureOut">
              <a:rPr lang="en-US" smtClean="0"/>
              <a:t>7/15/2015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59D9-72E2-4E4B-8D17-C64C3BC75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63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CCFE-3B4E-4C96-BCD4-C806528F93DC}" type="datetimeFigureOut">
              <a:rPr lang="en-US" smtClean="0"/>
              <a:t>7/15/2015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59D9-72E2-4E4B-8D17-C64C3BC75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07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5" y="365125"/>
            <a:ext cx="276034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0" y="365125"/>
            <a:ext cx="812101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CCFE-3B4E-4C96-BCD4-C806528F93DC}" type="datetimeFigureOut">
              <a:rPr lang="en-US" smtClean="0"/>
              <a:t>7/15/2015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59D9-72E2-4E4B-8D17-C64C3BC75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72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CCFE-3B4E-4C96-BCD4-C806528F93DC}" type="datetimeFigureOut">
              <a:rPr lang="en-US" smtClean="0"/>
              <a:t>7/15/2015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59D9-72E2-4E4B-8D17-C64C3BC75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6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1709739"/>
            <a:ext cx="1104138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4589464"/>
            <a:ext cx="1104138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CCFE-3B4E-4C96-BCD4-C806528F93DC}" type="datetimeFigureOut">
              <a:rPr lang="en-US" smtClean="0"/>
              <a:t>7/15/2015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59D9-72E2-4E4B-8D17-C64C3BC75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04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1825625"/>
            <a:ext cx="544068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1825625"/>
            <a:ext cx="544068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CCFE-3B4E-4C96-BCD4-C806528F93DC}" type="datetimeFigureOut">
              <a:rPr lang="en-US" smtClean="0"/>
              <a:t>7/15/2015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59D9-72E2-4E4B-8D17-C64C3BC75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11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365126"/>
            <a:ext cx="1104138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8" y="1681163"/>
            <a:ext cx="54156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8" y="2505075"/>
            <a:ext cx="541567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0" y="1681163"/>
            <a:ext cx="54423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0" y="2505075"/>
            <a:ext cx="544234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CCFE-3B4E-4C96-BCD4-C806528F93DC}" type="datetimeFigureOut">
              <a:rPr lang="en-US" smtClean="0"/>
              <a:t>7/15/2015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59D9-72E2-4E4B-8D17-C64C3BC75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68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CCFE-3B4E-4C96-BCD4-C806528F93DC}" type="datetimeFigureOut">
              <a:rPr lang="en-US" smtClean="0"/>
              <a:t>7/15/2015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59D9-72E2-4E4B-8D17-C64C3BC75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66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CCFE-3B4E-4C96-BCD4-C806528F93DC}" type="datetimeFigureOut">
              <a:rPr lang="en-US" smtClean="0"/>
              <a:t>7/15/2015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59D9-72E2-4E4B-8D17-C64C3BC75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38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457200"/>
            <a:ext cx="41288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987426"/>
            <a:ext cx="648081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057400"/>
            <a:ext cx="412884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CCFE-3B4E-4C96-BCD4-C806528F93DC}" type="datetimeFigureOut">
              <a:rPr lang="en-US" smtClean="0"/>
              <a:t>7/15/2015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59D9-72E2-4E4B-8D17-C64C3BC75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457200"/>
            <a:ext cx="41288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987426"/>
            <a:ext cx="648081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057400"/>
            <a:ext cx="412884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CCFE-3B4E-4C96-BCD4-C806528F93DC}" type="datetimeFigureOut">
              <a:rPr lang="en-US" smtClean="0"/>
              <a:t>7/15/2015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59D9-72E2-4E4B-8D17-C64C3BC75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5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365126"/>
            <a:ext cx="110413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1825625"/>
            <a:ext cx="110413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6356351"/>
            <a:ext cx="28803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ECCFE-3B4E-4C96-BCD4-C806528F93DC}" type="datetimeFigureOut">
              <a:rPr lang="en-US" smtClean="0"/>
              <a:t>7/15/2015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6356351"/>
            <a:ext cx="4320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6356351"/>
            <a:ext cx="28803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E59D9-72E2-4E4B-8D17-C64C3BC75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5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179691"/>
            <a:ext cx="2003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Findings Summary: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72490" y="4439182"/>
            <a:ext cx="3846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Most common landing page elements include  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1. </a:t>
            </a:r>
            <a:r>
              <a:rPr lang="en-US" sz="1400" dirty="0"/>
              <a:t>Z</a:t>
            </a:r>
            <a:r>
              <a:rPr lang="en-US" sz="1400" dirty="0" smtClean="0"/>
              <a:t>ip code submit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2. Contact number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3. </a:t>
            </a:r>
            <a:r>
              <a:rPr lang="en-US" sz="1400" dirty="0"/>
              <a:t>L</a:t>
            </a:r>
            <a:r>
              <a:rPr lang="en-US" sz="1400" dirty="0" smtClean="0"/>
              <a:t>ifestyle image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2490" y="5365984"/>
            <a:ext cx="12449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Orange is the widely used color for the CTA button, with term “Quote” being used in 63% of button verbiage.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Content on pages are more so geared to provide helpful/resourceful information about health insurance in general, versus listing brand-specific benefits/features.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CTA action is located on the right side of the page for half of the analyzed pages 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2002323"/>
              </p:ext>
            </p:extLst>
          </p:nvPr>
        </p:nvGraphicFramePr>
        <p:xfrm>
          <a:off x="90615" y="94777"/>
          <a:ext cx="12568427" cy="400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Worksheet" r:id="rId3" imgW="20612224" imgH="6153030" progId="Excel.Sheet.12">
                  <p:embed/>
                </p:oleObj>
              </mc:Choice>
              <mc:Fallback>
                <p:oleObj name="Worksheet" r:id="rId3" imgW="20612224" imgH="615303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615" y="94777"/>
                        <a:ext cx="12568427" cy="400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2840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38" y="757539"/>
            <a:ext cx="11363325" cy="58344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5438" y="185822"/>
            <a:ext cx="2234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firstquotehealth.com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6536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37" y="108089"/>
            <a:ext cx="10014324" cy="31324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639" y="3390900"/>
            <a:ext cx="10014323" cy="33868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6200000">
            <a:off x="-499295" y="3121971"/>
            <a:ext cx="2234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firstquotehealth.com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4671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30" y="1068774"/>
            <a:ext cx="9969748" cy="38969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6200000">
            <a:off x="-499295" y="3121971"/>
            <a:ext cx="2234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firstquotehealth.com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1310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26" y="823784"/>
            <a:ext cx="6458872" cy="53027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065" y="631905"/>
            <a:ext cx="5233739" cy="56865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5437" y="185822"/>
            <a:ext cx="2481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GoHealthInsurance.com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6508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40" t="1488" r="5599"/>
          <a:stretch/>
        </p:blipFill>
        <p:spPr>
          <a:xfrm>
            <a:off x="111211" y="769358"/>
            <a:ext cx="5770606" cy="5839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313" y="769358"/>
            <a:ext cx="5733536" cy="55785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5437" y="185822"/>
            <a:ext cx="2287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IndividualQuotes.com</a:t>
            </a:r>
          </a:p>
        </p:txBody>
      </p:sp>
      <p:sp>
        <p:nvSpPr>
          <p:cNvPr id="2" name="Right Arrow 1"/>
          <p:cNvSpPr/>
          <p:nvPr/>
        </p:nvSpPr>
        <p:spPr>
          <a:xfrm>
            <a:off x="5881817" y="3301820"/>
            <a:ext cx="584886" cy="38717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6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91809" y="41840"/>
            <a:ext cx="3906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affordable-health-insurance-plans.org/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121"/>
          <a:stretch/>
        </p:blipFill>
        <p:spPr>
          <a:xfrm>
            <a:off x="391809" y="411171"/>
            <a:ext cx="4542656" cy="6409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110" y="341509"/>
            <a:ext cx="5412740" cy="654908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750012" y="3228872"/>
            <a:ext cx="584886" cy="38717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4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7" y="464052"/>
            <a:ext cx="4932663" cy="63939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513" y="464053"/>
            <a:ext cx="5460914" cy="61752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6524" y="94720"/>
            <a:ext cx="2560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healthinsurancesort.com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731863" y="3358083"/>
            <a:ext cx="584886" cy="38717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3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2999" y="29484"/>
            <a:ext cx="202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alliedcoverage.com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80" y="398816"/>
            <a:ext cx="5803045" cy="6098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" b="59261"/>
          <a:stretch/>
        </p:blipFill>
        <p:spPr>
          <a:xfrm>
            <a:off x="7522256" y="39996"/>
            <a:ext cx="4290100" cy="1478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256" y="1753737"/>
            <a:ext cx="4424445" cy="2014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256" y="4003588"/>
            <a:ext cx="4442907" cy="27805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9918623">
            <a:off x="6326659" y="893717"/>
            <a:ext cx="584886" cy="38717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9566639" y="1493784"/>
            <a:ext cx="354139" cy="28420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5400000">
            <a:off x="9550569" y="3802853"/>
            <a:ext cx="354139" cy="28420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4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46" y="475995"/>
            <a:ext cx="5593620" cy="63229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415" y="150433"/>
            <a:ext cx="4781779" cy="27564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805" y="2957193"/>
            <a:ext cx="3872814" cy="3841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1809" y="0"/>
            <a:ext cx="1667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healthcare.com</a:t>
            </a:r>
          </a:p>
        </p:txBody>
      </p:sp>
      <p:sp>
        <p:nvSpPr>
          <p:cNvPr id="6" name="Right Arrow 5"/>
          <p:cNvSpPr/>
          <p:nvPr/>
        </p:nvSpPr>
        <p:spPr>
          <a:xfrm rot="19841142">
            <a:off x="6304146" y="1488094"/>
            <a:ext cx="584886" cy="38717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5400000">
            <a:off x="9434750" y="2746442"/>
            <a:ext cx="469107" cy="32096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81" y="477795"/>
            <a:ext cx="6520634" cy="5570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018" y="92169"/>
            <a:ext cx="3555144" cy="3407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018" y="3582725"/>
            <a:ext cx="3555144" cy="31661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6524" y="50798"/>
            <a:ext cx="203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healthmarkets.com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967539" y="1010299"/>
            <a:ext cx="584886" cy="38717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5400000">
            <a:off x="8903431" y="3389136"/>
            <a:ext cx="584886" cy="38717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2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97" y="555155"/>
            <a:ext cx="5418973" cy="59872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045" y="164372"/>
            <a:ext cx="4441928" cy="3291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088" y="3530094"/>
            <a:ext cx="4301885" cy="31810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5438" y="185822"/>
            <a:ext cx="2518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hstinsurancequotes.com</a:t>
            </a:r>
            <a:endParaRPr lang="en-US" b="1" dirty="0"/>
          </a:p>
        </p:txBody>
      </p:sp>
      <p:sp>
        <p:nvSpPr>
          <p:cNvPr id="8" name="Right Arrow 7"/>
          <p:cNvSpPr/>
          <p:nvPr/>
        </p:nvSpPr>
        <p:spPr>
          <a:xfrm>
            <a:off x="6250786" y="1175056"/>
            <a:ext cx="584886" cy="38717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5400000">
            <a:off x="9089587" y="3554809"/>
            <a:ext cx="584886" cy="38717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</TotalTime>
  <Words>87</Words>
  <Application>Microsoft Office PowerPoint</Application>
  <PresentationFormat>Custom</PresentationFormat>
  <Paragraphs>21</Paragraphs>
  <Slides>12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Marketing2</dc:creator>
  <cp:lastModifiedBy>Marketing2</cp:lastModifiedBy>
  <cp:revision>15</cp:revision>
  <dcterms:created xsi:type="dcterms:W3CDTF">2015-07-03T16:51:57Z</dcterms:created>
  <dcterms:modified xsi:type="dcterms:W3CDTF">2015-07-15T16:24:49Z</dcterms:modified>
</cp:coreProperties>
</file>